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7" r:id="rId3"/>
    <p:sldId id="260" r:id="rId4"/>
    <p:sldId id="261" r:id="rId5"/>
    <p:sldId id="263" r:id="rId6"/>
    <p:sldId id="266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107042-3DAF-4E1D-832E-719AB37EDF11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F5D582-B1E5-4C18-ACBE-198CDEE234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9975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fld id="{FC22884D-9E52-4EB5-863A-9CE1835F43F6}" type="slidenum">
              <a:rPr lang="en-US" altLang="en-US" smtClean="0"/>
              <a:pPr/>
              <a:t>4</a:t>
            </a:fld>
            <a:endParaRPr lang="en-US" altLang="en-US" smtClean="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2077677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5A1C8EB-EEBA-471F-B27F-0FAFA69728C1}" type="datetimeFigureOut">
              <a:rPr lang="en-GB" smtClean="0"/>
              <a:t>27/08/2015</a:t>
            </a:fld>
            <a:endParaRPr lang="en-GB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GB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271D8DD-129D-4598-B4BA-29B06B5B8363}" type="slidenum">
              <a:rPr lang="en-GB" smtClean="0"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co.uk/url?sa=i&amp;rct=j&amp;q=practice&amp;source=images&amp;cd=&amp;cad=rja&amp;uact=8&amp;ved=0CAcQjRw&amp;url=http://www.redcvwriting.co.uk/achieve-interview-success-with-practice/&amp;ei=VfIPVauXLcbIPPGLgfAF&amp;bvm=bv.88528373,d.ZGU&amp;psig=AFQjCNEK4xw4mv2qVZdfeLQTglEhQYIUOw&amp;ust=1427194795405671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1772816"/>
            <a:ext cx="7772400" cy="3053897"/>
          </a:xfrm>
          <a:ln>
            <a:solidFill>
              <a:schemeClr val="accent1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en-GB" dirty="0" smtClean="0"/>
              <a:t/>
            </a:r>
            <a:br>
              <a:rPr lang="en-GB" dirty="0" smtClean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Welsh Baccalaureate</a:t>
            </a:r>
            <a:br>
              <a:rPr lang="en-GB" dirty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Cash Flow</a:t>
            </a:r>
            <a:br>
              <a:rPr lang="en-GB" dirty="0" smtClean="0"/>
            </a:br>
            <a:endParaRPr lang="en-GB" dirty="0"/>
          </a:p>
        </p:txBody>
      </p:sp>
      <p:pic>
        <p:nvPicPr>
          <p:cNvPr id="4" name="Picture 6" descr="MCj03079040000[1]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3131"/>
            <a:ext cx="1584325" cy="14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25575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21361" y="2564904"/>
            <a:ext cx="8229600" cy="4525963"/>
          </a:xfrm>
        </p:spPr>
        <p:txBody>
          <a:bodyPr/>
          <a:lstStyle/>
          <a:p>
            <a:pPr marL="109728" indent="0">
              <a:buNone/>
            </a:pPr>
            <a:endParaRPr lang="en-GB" dirty="0" smtClean="0"/>
          </a:p>
          <a:p>
            <a:pPr marL="109728" indent="0">
              <a:buNone/>
            </a:pPr>
            <a:r>
              <a:rPr lang="en-GB" b="1" u="sng" dirty="0" smtClean="0"/>
              <a:t>Objectives</a:t>
            </a:r>
          </a:p>
          <a:p>
            <a:pPr marL="109728" indent="0">
              <a:buNone/>
            </a:pPr>
            <a:endParaRPr lang="en-GB" dirty="0" smtClean="0"/>
          </a:p>
          <a:p>
            <a:r>
              <a:rPr lang="en-GB" dirty="0" smtClean="0"/>
              <a:t>To gain and understanding of cash flow forecasts</a:t>
            </a:r>
          </a:p>
          <a:p>
            <a:r>
              <a:rPr lang="en-GB" dirty="0" smtClean="0"/>
              <a:t>To create a cash flow forecast (mini challenge)</a:t>
            </a:r>
            <a:endParaRPr lang="en-GB" dirty="0"/>
          </a:p>
          <a:p>
            <a:pPr marL="109728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1080120"/>
          </a:xfrm>
        </p:spPr>
        <p:txBody>
          <a:bodyPr>
            <a:normAutofit fontScale="90000"/>
          </a:bodyPr>
          <a:lstStyle/>
          <a:p>
            <a:r>
              <a:rPr lang="en-GB" u="sng" dirty="0" smtClean="0"/>
              <a:t>Aims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4900" dirty="0"/>
              <a:t/>
            </a:r>
            <a:br>
              <a:rPr lang="en-GB" sz="4900" dirty="0"/>
            </a:br>
            <a:r>
              <a:rPr lang="en-US" altLang="en-US" sz="3100" i="1" dirty="0"/>
              <a:t>To make effective use of financial data in relation to cash flow forecasts</a:t>
            </a:r>
            <a:r>
              <a:rPr lang="en-US" altLang="en-US" sz="4400" i="1" dirty="0"/>
              <a:t/>
            </a:r>
            <a:br>
              <a:rPr lang="en-US" altLang="en-US" sz="4400" i="1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09008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6" name="Picture 6" descr="MPj04027820000[1]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057400" y="2362200"/>
            <a:ext cx="4997450" cy="3124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152400" y="3276600"/>
            <a:ext cx="1800225" cy="2282825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>
                <a:latin typeface="Comic Sans MS" panose="030F0702030302020204" pitchFamily="66" charset="0"/>
              </a:rPr>
              <a:t>Sales Revenue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>
                <a:latin typeface="Comic Sans MS" panose="030F0702030302020204" pitchFamily="66" charset="0"/>
              </a:rPr>
              <a:t>Grants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400">
                <a:latin typeface="Comic Sans MS" panose="030F0702030302020204" pitchFamily="66" charset="0"/>
              </a:rPr>
              <a:t>Start-up capital </a:t>
            </a:r>
          </a:p>
        </p:txBody>
      </p:sp>
      <p:sp>
        <p:nvSpPr>
          <p:cNvPr id="46088" name="Text Box 8"/>
          <p:cNvSpPr txBox="1">
            <a:spLocks noChangeArrowheads="1"/>
          </p:cNvSpPr>
          <p:nvPr/>
        </p:nvSpPr>
        <p:spPr bwMode="auto">
          <a:xfrm>
            <a:off x="7191375" y="3108325"/>
            <a:ext cx="1800225" cy="2682875"/>
          </a:xfrm>
          <a:prstGeom prst="rect">
            <a:avLst/>
          </a:prstGeom>
          <a:solidFill>
            <a:srgbClr val="FF99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Comic Sans MS" panose="030F0702030302020204" pitchFamily="66" charset="0"/>
              </a:rPr>
              <a:t>Rent / Loans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Comic Sans MS" panose="030F0702030302020204" pitchFamily="66" charset="0"/>
              </a:rPr>
              <a:t>Wages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Comic Sans MS" panose="030F0702030302020204" pitchFamily="66" charset="0"/>
              </a:rPr>
              <a:t>Rates / Bills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Comic Sans MS" panose="030F0702030302020204" pitchFamily="66" charset="0"/>
              </a:rPr>
              <a:t>Stock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Comic Sans MS" panose="030F0702030302020204" pitchFamily="66" charset="0"/>
              </a:rPr>
              <a:t>Insurance </a:t>
            </a:r>
          </a:p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000">
                <a:latin typeface="Comic Sans MS" panose="030F0702030302020204" pitchFamily="66" charset="0"/>
              </a:rPr>
              <a:t>Equipment </a:t>
            </a:r>
          </a:p>
        </p:txBody>
      </p:sp>
      <p:sp>
        <p:nvSpPr>
          <p:cNvPr id="6149" name="Rectangle 9"/>
          <p:cNvSpPr>
            <a:spLocks noChangeArrowheads="1"/>
          </p:cNvSpPr>
          <p:nvPr/>
        </p:nvSpPr>
        <p:spPr bwMode="auto">
          <a:xfrm>
            <a:off x="228600" y="6091238"/>
            <a:ext cx="8458200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800" b="1" i="1" dirty="0">
                <a:solidFill>
                  <a:srgbClr val="0000FF"/>
                </a:solidFill>
              </a:rPr>
              <a:t>The flows of money into and out of the business</a:t>
            </a:r>
            <a:endParaRPr lang="en-US" altLang="en-US" sz="2800" b="1" i="1" dirty="0">
              <a:solidFill>
                <a:srgbClr val="0000FF"/>
              </a:solidFill>
            </a:endParaRPr>
          </a:p>
        </p:txBody>
      </p:sp>
      <p:grpSp>
        <p:nvGrpSpPr>
          <p:cNvPr id="46090" name="Group 10"/>
          <p:cNvGrpSpPr>
            <a:grpSpLocks/>
          </p:cNvGrpSpPr>
          <p:nvPr/>
        </p:nvGrpSpPr>
        <p:grpSpPr bwMode="auto">
          <a:xfrm>
            <a:off x="304800" y="1752600"/>
            <a:ext cx="1727200" cy="1223963"/>
            <a:chOff x="385" y="1071"/>
            <a:chExt cx="1088" cy="771"/>
          </a:xfrm>
        </p:grpSpPr>
        <p:sp>
          <p:nvSpPr>
            <p:cNvPr id="6157" name="AutoShape 11"/>
            <p:cNvSpPr>
              <a:spLocks noChangeArrowheads="1"/>
            </p:cNvSpPr>
            <p:nvPr/>
          </p:nvSpPr>
          <p:spPr bwMode="auto">
            <a:xfrm>
              <a:off x="385" y="1071"/>
              <a:ext cx="1088" cy="771"/>
            </a:xfrm>
            <a:prstGeom prst="rightArrow">
              <a:avLst>
                <a:gd name="adj1" fmla="val 50000"/>
                <a:gd name="adj2" fmla="val 35279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6158" name="Text Box 12"/>
            <p:cNvSpPr txBox="1">
              <a:spLocks noChangeArrowheads="1"/>
            </p:cNvSpPr>
            <p:nvPr/>
          </p:nvSpPr>
          <p:spPr bwMode="auto">
            <a:xfrm>
              <a:off x="521" y="1344"/>
              <a:ext cx="771" cy="2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>
                  <a:latin typeface="Comic Sans MS" panose="030F0702030302020204" pitchFamily="66" charset="0"/>
                </a:rPr>
                <a:t>Cash In</a:t>
              </a:r>
            </a:p>
          </p:txBody>
        </p:sp>
      </p:grpSp>
      <p:grpSp>
        <p:nvGrpSpPr>
          <p:cNvPr id="46093" name="Group 13"/>
          <p:cNvGrpSpPr>
            <a:grpSpLocks/>
          </p:cNvGrpSpPr>
          <p:nvPr/>
        </p:nvGrpSpPr>
        <p:grpSpPr bwMode="auto">
          <a:xfrm>
            <a:off x="7162800" y="1676400"/>
            <a:ext cx="1727200" cy="1223963"/>
            <a:chOff x="4286" y="1026"/>
            <a:chExt cx="1088" cy="771"/>
          </a:xfrm>
        </p:grpSpPr>
        <p:sp>
          <p:nvSpPr>
            <p:cNvPr id="6155" name="AutoShape 14"/>
            <p:cNvSpPr>
              <a:spLocks noChangeArrowheads="1"/>
            </p:cNvSpPr>
            <p:nvPr/>
          </p:nvSpPr>
          <p:spPr bwMode="auto">
            <a:xfrm>
              <a:off x="4286" y="1026"/>
              <a:ext cx="1088" cy="771"/>
            </a:xfrm>
            <a:prstGeom prst="rightArrow">
              <a:avLst>
                <a:gd name="adj1" fmla="val 50000"/>
                <a:gd name="adj2" fmla="val 35279"/>
              </a:avLst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GB" altLang="en-US" sz="1800"/>
            </a:p>
          </p:txBody>
        </p:sp>
        <p:sp>
          <p:nvSpPr>
            <p:cNvPr id="6156" name="Text Box 15"/>
            <p:cNvSpPr txBox="1">
              <a:spLocks noChangeArrowheads="1"/>
            </p:cNvSpPr>
            <p:nvPr/>
          </p:nvSpPr>
          <p:spPr bwMode="auto">
            <a:xfrm>
              <a:off x="4332" y="1207"/>
              <a:ext cx="771" cy="44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en-GB" altLang="en-US" sz="2000">
                  <a:latin typeface="Comic Sans MS" panose="030F0702030302020204" pitchFamily="66" charset="0"/>
                </a:rPr>
                <a:t>Cash Out</a:t>
              </a:r>
            </a:p>
          </p:txBody>
        </p:sp>
      </p:grpSp>
      <p:sp>
        <p:nvSpPr>
          <p:cNvPr id="6152" name="WordArt 16"/>
          <p:cNvSpPr>
            <a:spLocks noChangeArrowheads="1" noChangeShapeType="1" noTextEdit="1"/>
          </p:cNvSpPr>
          <p:nvPr/>
        </p:nvSpPr>
        <p:spPr bwMode="auto">
          <a:xfrm>
            <a:off x="1066800" y="304800"/>
            <a:ext cx="7010400" cy="1219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What is Cash Flow?</a:t>
            </a:r>
          </a:p>
        </p:txBody>
      </p:sp>
      <p:sp>
        <p:nvSpPr>
          <p:cNvPr id="6153" name="Text Box 17"/>
          <p:cNvSpPr txBox="1">
            <a:spLocks noChangeArrowheads="1"/>
          </p:cNvSpPr>
          <p:nvPr/>
        </p:nvSpPr>
        <p:spPr bwMode="auto">
          <a:xfrm>
            <a:off x="3352800" y="1905000"/>
            <a:ext cx="2819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800"/>
          </a:p>
        </p:txBody>
      </p:sp>
      <p:sp>
        <p:nvSpPr>
          <p:cNvPr id="6154" name="Text Box 18"/>
          <p:cNvSpPr txBox="1">
            <a:spLocks noChangeArrowheads="1"/>
          </p:cNvSpPr>
          <p:nvPr/>
        </p:nvSpPr>
        <p:spPr bwMode="auto">
          <a:xfrm>
            <a:off x="3581400" y="2057400"/>
            <a:ext cx="17526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 i="1" u="sng"/>
              <a:t>The Business</a:t>
            </a:r>
          </a:p>
        </p:txBody>
      </p:sp>
    </p:spTree>
    <p:extLst>
      <p:ext uri="{BB962C8B-B14F-4D97-AF65-F5344CB8AC3E}">
        <p14:creationId xmlns:p14="http://schemas.microsoft.com/office/powerpoint/2010/main" val="4141241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087" grpId="0" animBg="1"/>
      <p:bldP spid="4608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3"/>
          <p:cNvSpPr txBox="1">
            <a:spLocks noChangeArrowheads="1"/>
          </p:cNvSpPr>
          <p:nvPr/>
        </p:nvSpPr>
        <p:spPr bwMode="auto">
          <a:xfrm>
            <a:off x="2470150" y="1654076"/>
            <a:ext cx="4824412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dirty="0">
                <a:solidFill>
                  <a:srgbClr val="0000FF"/>
                </a:solidFill>
                <a:latin typeface="Comic Sans MS" panose="030F0702030302020204" pitchFamily="66" charset="0"/>
              </a:rPr>
              <a:t>More money IN than OUT = </a:t>
            </a:r>
            <a:r>
              <a:rPr lang="en-GB" altLang="en-US" sz="2800" b="1" i="1" u="sng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Positive Cash Flow</a:t>
            </a:r>
            <a:endParaRPr lang="en-GB" altLang="en-US" sz="2800" i="1" u="sng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7171" name="Text Box 4"/>
          <p:cNvSpPr txBox="1">
            <a:spLocks noChangeArrowheads="1"/>
          </p:cNvSpPr>
          <p:nvPr/>
        </p:nvSpPr>
        <p:spPr bwMode="auto">
          <a:xfrm>
            <a:off x="2362200" y="3459486"/>
            <a:ext cx="5040313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GB" altLang="en-US" sz="2800" dirty="0">
                <a:solidFill>
                  <a:srgbClr val="0000FF"/>
                </a:solidFill>
                <a:latin typeface="Comic Sans MS" panose="030F0702030302020204" pitchFamily="66" charset="0"/>
              </a:rPr>
              <a:t>More money OUT than IN = </a:t>
            </a:r>
            <a:r>
              <a:rPr lang="en-GB" altLang="en-US" sz="2800" b="1" i="1" u="sng" dirty="0" smtClean="0">
                <a:solidFill>
                  <a:srgbClr val="0000FF"/>
                </a:solidFill>
                <a:latin typeface="Comic Sans MS" panose="030F0702030302020204" pitchFamily="66" charset="0"/>
              </a:rPr>
              <a:t>Negative Cash Flow</a:t>
            </a:r>
            <a:endParaRPr lang="en-GB" altLang="en-US" sz="2800" i="1" u="sng" dirty="0">
              <a:solidFill>
                <a:srgbClr val="0000FF"/>
              </a:solidFill>
              <a:latin typeface="Comic Sans MS" panose="030F0702030302020204" pitchFamily="66" charset="0"/>
            </a:endParaRPr>
          </a:p>
        </p:txBody>
      </p:sp>
      <p:pic>
        <p:nvPicPr>
          <p:cNvPr id="7172" name="Picture 6" descr="MCj03079040000[1]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" y="5115944"/>
            <a:ext cx="1584325" cy="1427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7" descr="littlemisssunshin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1412776"/>
            <a:ext cx="1428750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8" descr="Mrgrumpy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75" y="3190875"/>
            <a:ext cx="1220788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5" name="WordArt 9"/>
          <p:cNvSpPr>
            <a:spLocks noChangeArrowheads="1" noChangeShapeType="1" noTextEdit="1"/>
          </p:cNvSpPr>
          <p:nvPr/>
        </p:nvSpPr>
        <p:spPr bwMode="auto">
          <a:xfrm>
            <a:off x="611560" y="209551"/>
            <a:ext cx="7848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The principle of Cash Flow</a:t>
            </a:r>
          </a:p>
        </p:txBody>
      </p:sp>
      <p:sp>
        <p:nvSpPr>
          <p:cNvPr id="7176" name="Rectangle 11"/>
          <p:cNvSpPr>
            <a:spLocks noChangeArrowheads="1"/>
          </p:cNvSpPr>
          <p:nvPr/>
        </p:nvSpPr>
        <p:spPr bwMode="auto">
          <a:xfrm>
            <a:off x="2771800" y="5323906"/>
            <a:ext cx="5791200" cy="12192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b="1" dirty="0">
                <a:solidFill>
                  <a:srgbClr val="0000FF"/>
                </a:solidFill>
              </a:rPr>
              <a:t>AIM</a:t>
            </a:r>
            <a:r>
              <a:rPr lang="en-GB" altLang="en-US" sz="2800" dirty="0">
                <a:solidFill>
                  <a:srgbClr val="0000FF"/>
                </a:solidFill>
              </a:rPr>
              <a:t> is to have a positive Cash flow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>
                <a:solidFill>
                  <a:srgbClr val="0000FF"/>
                </a:solidFill>
              </a:rPr>
              <a:t>or at least a balance</a:t>
            </a:r>
            <a:endParaRPr lang="en-US" altLang="en-US" sz="28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46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7168" name="Group 64"/>
          <p:cNvGraphicFramePr>
            <a:graphicFrameLocks noGrp="1"/>
          </p:cNvGraphicFramePr>
          <p:nvPr>
            <p:ph idx="4294967295"/>
          </p:nvPr>
        </p:nvGraphicFramePr>
        <p:xfrm>
          <a:off x="457200" y="1600200"/>
          <a:ext cx="8229600" cy="4624389"/>
        </p:xfrm>
        <a:graphic>
          <a:graphicData uri="http://schemas.openxmlformats.org/drawingml/2006/table">
            <a:tbl>
              <a:tblPr/>
              <a:tblGrid>
                <a:gridCol w="1898650"/>
                <a:gridCol w="1054100"/>
                <a:gridCol w="1055688"/>
                <a:gridCol w="1055687"/>
                <a:gridCol w="1055688"/>
                <a:gridCol w="1054100"/>
                <a:gridCol w="1055687"/>
              </a:tblGrid>
              <a:tr h="69495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Jan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£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Feb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£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Mar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£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Apr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£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May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£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June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£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Total Receipt</a:t>
                      </a: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 (cash inflows)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20,000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18,000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15,000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10,000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8,000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16,000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6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Total Payments</a:t>
                      </a: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 (cash outflows)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10,000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12,000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10,000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10,000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10,000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12,000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Net Flow</a:t>
                      </a: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 (inflow-outflow)</a:t>
                      </a:r>
                      <a:endParaRPr kumimoji="0" lang="en-GB" altLang="en-US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10,000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6,000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4,000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Bank balance at start of month</a:t>
                      </a:r>
                      <a:endParaRPr kumimoji="0" lang="en-GB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5,000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15,000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21,000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1441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Bank balance at end of month</a:t>
                      </a:r>
                    </a:p>
                  </a:txBody>
                  <a:tcPr marT="45721" marB="45721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15,000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alt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702030302020204" pitchFamily="66" charset="0"/>
                        </a:rPr>
                        <a:t>21,000</a:t>
                      </a: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altLang="en-US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Comic Sans MS" panose="030F0702030302020204" pitchFamily="66" charset="0"/>
                      </a:endParaRPr>
                    </a:p>
                  </a:txBody>
                  <a:tcPr marT="45721" marB="45721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276" name="WordArt 65"/>
          <p:cNvSpPr>
            <a:spLocks noChangeArrowheads="1" noChangeShapeType="1" noTextEdit="1"/>
          </p:cNvSpPr>
          <p:nvPr/>
        </p:nvSpPr>
        <p:spPr bwMode="auto">
          <a:xfrm>
            <a:off x="609600" y="533400"/>
            <a:ext cx="784860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GB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accent2"/>
                </a:soli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 Black" panose="020B0A04020102020204" pitchFamily="34" charset="0"/>
              </a:rPr>
              <a:t>Class Example of Cash Flow Forecast</a:t>
            </a:r>
          </a:p>
        </p:txBody>
      </p:sp>
    </p:spTree>
    <p:extLst>
      <p:ext uri="{BB962C8B-B14F-4D97-AF65-F5344CB8AC3E}">
        <p14:creationId xmlns:p14="http://schemas.microsoft.com/office/powerpoint/2010/main" val="3282231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Questions / Layout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700808"/>
            <a:ext cx="8229600" cy="244827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marL="109728" indent="0" algn="ctr">
              <a:buNone/>
            </a:pPr>
            <a:endParaRPr lang="en-GB" dirty="0" smtClean="0"/>
          </a:p>
          <a:p>
            <a:pPr marL="109728" indent="0" algn="ctr">
              <a:buNone/>
            </a:pPr>
            <a:r>
              <a:rPr lang="en-GB" dirty="0" smtClean="0"/>
              <a:t>Use the practice questions </a:t>
            </a:r>
          </a:p>
          <a:p>
            <a:pPr marL="109728" indent="0" algn="ctr">
              <a:buNone/>
            </a:pPr>
            <a:r>
              <a:rPr lang="en-GB" dirty="0" smtClean="0"/>
              <a:t>to become familiar with </a:t>
            </a:r>
          </a:p>
          <a:p>
            <a:pPr marL="109728" indent="0" algn="ctr">
              <a:buNone/>
            </a:pPr>
            <a:r>
              <a:rPr lang="en-GB" dirty="0" smtClean="0"/>
              <a:t>Cash Flow Forecasts</a:t>
            </a:r>
            <a:endParaRPr lang="en-GB" dirty="0"/>
          </a:p>
          <a:p>
            <a:pPr marL="109728" indent="0" algn="ctr">
              <a:buNone/>
            </a:pPr>
            <a:endParaRPr lang="en-GB" dirty="0" smtClean="0"/>
          </a:p>
          <a:p>
            <a:pPr marL="109728" indent="0" algn="ctr">
              <a:buNone/>
            </a:pPr>
            <a:endParaRPr lang="en-GB" dirty="0"/>
          </a:p>
          <a:p>
            <a:pPr marL="109728" indent="0" algn="ctr">
              <a:buNone/>
            </a:pPr>
            <a:endParaRPr lang="en-GB" dirty="0" smtClean="0"/>
          </a:p>
          <a:p>
            <a:pPr marL="109728" indent="0" algn="ctr">
              <a:buNone/>
            </a:pPr>
            <a:endParaRPr lang="en-GB" dirty="0"/>
          </a:p>
        </p:txBody>
      </p:sp>
      <p:sp>
        <p:nvSpPr>
          <p:cNvPr id="4" name="AutoShape 2" descr="data:image/jpeg;base64,/9j/4AAQSkZJRgABAQAAAQABAAD/2wCEAAkGBw8SDhUQDxIVFhQUEBQYDxQVFBUYFA8VGBUYFhUUFhUZHCggGBolHBUVIjMhJSwtLi4uFyAzODMuNygtLjcBCgoKDg0OGxAQGywlHyQvLCwvLCwsLCwsLCwsLCssLCwsLCwsLC0sLCwsLCwsLCwsLCwsLCwsLCwsLCwsLCwsLP/AABEIAOUA3AMBEQACEQEDEQH/xAAcAAEAAQUBAQAAAAAAAAAAAAAAAQMEBQYHAgj/xABIEAABAwIDAwkEBQkHBAMAAAABAAIDBBEFEiEGMVEHEyIyQWFxgaEUkbHBI0KS0fAIFSQlUlNicuEzQ2NzorLCNIKz8RZkdP/EABoBAQADAQEBAAAAAAAAAAAAAAABAgMEBQb/xAAzEQACAgEBBQUHAwUBAAAAAAAAAQIDEQQFEiExQRMyUXGhM2GBscHR8BQikRUjQlLx4f/aAAwDAQACEQMRAD8A7igCAIAgCAIAgCApyzNbvPl2rK2+urvMtGLlyLOavJ6ot3nevMt2jJ8K1j39TaNK6k0VSb5XHfuJVtFq5OW5N8/EiytYyi/XrGAQBAEAQBAEAQBAEAQBAEAQBAEAQBAEAQBAEAQFGapa3edeA3rmu1VdXBvj4IvGDkWUta47tB6+9eZbr7J8I8F6m0akuZbErhbzxZqQgPTWkmwFzwV66pWS3YohySWWZSlp8o1JLiNdTbyH4K+gooVS55fU5JS3iutyoQBAEAQGNqp3tkIDtLAjQaX0893qvJ1t9tdn7ZcDorjFx4olle7tAPoqQ2lNd5Z9A6V0Lhlaw79PFdkNfTLnw8zN1SRcNcDuN/BdcZRksxeSjTXMlWICAIAgCAIAgCAIAgCAt5axg3anu+9cd2uqhwXF+77mkapMspqt7u2w4D715dusts4Zwvcbxrii3XKXCAIA5wG9FxBXp6aRxuLsHE6Hyb9/uK9DT6K1tSf7fn+ef8GU7I8uZlWiwsvZSwcxKkBAEAQBAYerP0rhe9rb940vbw1Xg6/2z4/nuOqrulJcZoEBIJG5Sm4vKGMldlY8dt/FdUNddHrnzM3VFlwzEB9YW8NV2Q2lF99Y8jN0voXEdQw7iF2V6mqfdkZuElzRVW5UIAgCAICCbb1DaSywWs1c0dXX4Lgt2hCPCHF+hrGpvmWUtQ5286cBuXmW6my3vPh4dDeMFHkUHyAb1yTsjDvF0snj2hv4Cz/U1+JO6x7Q38BP1NfiN1g1LOJ7hY3PgFZXwfIbrRWibm3nKPC7j5bh6+C6KnS+/LHkmZyk+iL2Aws1Fyf2iCT7+zwC9OrV6Oru/JmMozlzLj2tnH0K2/qen8fRlOzkPa2cfQp/UtP4+jHZyHtbOPoU/qWn8fRjs5D2tnH0Kf1LT+Pox2ch7Wzj6FP6lp/H0Y7OQ9rZx9FP9R0/j6MdnIe1s4+if1Gjx9GOzkY2qLiQb5wL20AcL+h9PBeZqb1PlPK8GsfQ3hw6Ft7S29jcHgQQfcVwytjHmapZJ55v4Cr+ogTusc+38BT28Busc+38BO3gN1jn2/gJ28Bus9seDuV4zUuRDWCqyZw3E/L3LohfZDuyZVxT5ouGV7u0A+i7IbSmu8s+hk6V0Lhlaw79PFdkNfTLm8eZm6pIuV2mZa1dXlOUb7X14fNcWr1bp4RXH0Na697mY+SVzusbrxrLp2PMnk6FFLkeFmSEBb1fZ5rj1fJF4FsDrYangN/9PNckYuXIu2kV46Rx6xt3DU+/cPxqto1LqZuzwLqKJreqLceJ8TvK1SKN5PakglAFIJUgKSAgJUgKQEBKkEOaCLEAjgdykFB1Ezsu3wOnuNwqOqL6FlNoovo3jcQfG4Pzv6LJ6fwZdWeJRe1w6zSPK4940CydM10LqaZAN9QqElzTbvNdmm7rKS5lVdBQICUBnF9UcJRqoQ9hBF+1vYQeyx7FnbWrIOLWS0Xh5MQ64NnaG9rG2/f2eK+csrlXLdlzOtNNZQVCSYwXGzAXcbbh4ncPDetaqLLe6vj0IlJR5k1VCejnPHRu7s+tvPoq6/Sdko7zy3n6FYWZzghjABZoAHcuAk9IApBKAKQSpAUkBASpAUgICVICkBASpICkBSCnJTsdqWi/EaH3jVQ4p8yU2ipBh3R6LyNdzhcelj8V36TQxsrbTxxKytafE8vpZRvbfvab+hsfddJ6C2PLiSrYsoZhex0PA3B9x1XJKEovElg0TT5HuMdIeIStZml70Q+Rm19QcQQFtVU5d1couOk4tu63YOzTzXNqKXasJ48eHEvCW6U48NZ9e7u49X7I0I8bqlehphzWfMl2yZeNAAsNANw4LsMyyxI6t8/kvE2z/h8fobVdSzXiGwUgwe1O1tHhzY3VbnjnS4R5WF18ts1yNB1guijTWX53OhWUkuZo1Xy30omDYqSV8V7OkL2sd4tjsQfNwXfHZM93jJZ/OpTtUdMwnEYqmnjqIHZo5GhzDu07QR2EG4I4hebOuUJOMuaNE88S7VSQhBKkBSAEBbUWJU8xcIJo5DG60ojka8xu4ODScp0O/gryhKPeWBkwO1u2sGHzQQyRSyOqDZnN5NOk1uuZw1u4Loo00rYuSaWCspYNpsuYsFJAUgIApBKkF7SdXzXubP8AY/FmFnMrruKHl7ARZwBHAi4UNJrDBbmgj3gEcLEgDwG4Lnlo6W87uPLh8i6skXLRYW+PauhLCwUJUgIAgCAxuIO+ktwYD7y77l4e2OcPj9DarqW68Y2JQHKfyhI/0OmdwqHj3sv/AMV6+yH++S9xlbyMJynVNNT4TRYbSMa0ytinlDQCSMlmlx3lznOOv8HBdGijOd07ZvllfnkVnhJJG7bPY9SYa2jwabnBUczHmtGTG18l3uu/9kOc65Ggsb2sVw20zvcr44xn5F01HCJwnlIZVYp7FSU0ksIdldVMJLWnXpluWwjuCMxdrwUz0Lrq35yw/D86hTy8Itsd5XaKGV8VNFLVOjBMjo7NiGXRxD7EkD9q1uBKtVs2ySTk0s/yQ7F0No2M2ohxKkFTC1zbPLJGO1MbwASLjeLOab965tRp5Uz3WXjLKNPxzlfhgq3wxUr5oYZAyona+wa65ByNy2I0NiXDNY201XZXs6UoJuWG+SKOzDNzxTavD6enZPPUMbHLGHxa3fMwgEFjB0naOG4dq5Iaeyct2K4ou5JI4Hyb4zX0rqh2G0ZqHkR53ZZH81EHOJblZbpOOXW/1DYFe7q6657qslj7mEW1yOgcqWMQRVlA6bDhPOWNfHeaRjo3ZwRCMmjiH8Qd/eVw6OuUoTxPC8vUvN8VwNm5RNtjhzImRRCWqqDaGMk2buGZ2XU9IgAC19ddFz6XTds228JFpSwRyc7avxATRVEQiqad9pmNJyuFyMzQSSLOaQRc9muqnVaZVYcXlMRlkwG0nKNXurpqTB6ZkwpmvNTI9rnas6+UBzQGg3HaSRot6tHWoKVrxnkVc3nCNz2F2j/OGHx1RaGOcXNlaDcNe02Nr9h0PmuXUU9lY4l4vKybAsSQgL6k6vmvd2f7H4sws5lZdpQIAgCAIAgCAIDDVjv0p44Qxerpf6Lw9sd6Hx+htV1C8Y2CkHMfygG/qyE8K1o98Uv3L1dk+1fl9UZW8jV+S3ZOqrK5mIV7X8zC2MwmQEc+5rWiEMBGsbQGm400A1uV1a7UQrrddfN+nj8SsItvLPXLLh0lRj9PTwkZ5qaFjLmwu6WVup4Js6ahp5SfJN/JCxZkdb2T2agoKNtLCL6XmeRYzPIs5zvgB2Cy8m++V099/wDDWMUlg5VBXxRtq6LZyEGPJI6vr5yCyOINddrHW6gGbKTcnpGx6y9VwcnGepfHpFeP5+dDL3RK/IniJZhmJBvWhbzrfEwyW9Ygo2jDNteevD1X3Fb4MxGwGzLKvAq68zIb1MOaWT+za2Fpd0jfQfSnXwW2qvdd8OGeD4ef/CIxzFnV8C2YoJcOpYZxBWNhjDY5gGuabHXI4E9G4ta+uXVeXZfZGyTjmOehqorBo3IGLVOINHYYrW3aPlGi7dpd2Hx+hSvqVeWY2xXCz/iD0mYmg9lZ+dBPmihttFzu2NGx25vsxb4Ne6W3vurad7ujk17/ALES75sex+CUFJjlYYq7nKmVryaYsLTEHvbM7p3tIR0d1rAm6wvsssojmOEuvp8CySUjl+xONVXs9VRUUEklbXPDXyjdFFZwe4n6pu92psBe99AvRvrjvRnN4jH5mcW+SO57BYLFR4fHTRyNkLC7n3sIIMxN5BpusejY62aLrx9RY7LHJrH2NorCNhWJJKkF7SdXzXuaD2PxZhZzKy7SgQBAEAQBAEAQGAe+9ZP/AAthH+ku/wCS8La/fh5M3q5MrLyDUKQc75dIJH4UxscT32qmOcWNLubAZIMzrbhra/evS2Y0rnl44fYzt5GzbAvJwijzNLSKWNpDgQRlbl3HwXNql/el5lo8kaDykUtSNpaCoigkka1tPqxjiCW1Dy9uYaA5XDfxXfo5Q/Szi2lz+RnPO8jrFbBnifGDbPG9od+zmaRf1XlxeGmanBdl8NxkU8+CR0johNUXqal7HARRgBrxm3OaQ0WsdQXWvmuPdunRvK9yzhcEYJS7pt+wOxlZQ4pWRGO9BNG5rZHObd7b/RgAG+az3g3Ft/cuXU6mFtUXn9yLRi0/cawzZTHaeKowangDoKmdrvadzcgI1Lr2aCGtuCL6EAG66e3083G6T4pciu7JcDsuy2BxUNHFSxaiNvScd8jybveeFyTp2aBeTda7Zub6myWFg5xyU4VX0mL1kc1LI2GTNeZzSGXbISzI46PDg47r9i9DWTrsqi1LiuhnBNNmQ5Ydma6qko5qGLnHQufmGZoykljmHpEAi7XX8lTQ3VwUozeMkzTfIuOUbZKtmqqbFMODTVQZQ+JzmgPDXFzbFxDTYucDci4I4KNLfCMZVWcmJRfNFfk52Onp5ZsRxEh1bUOJIBBEDXG7mgjTMTYaXADQAd6jVaiM0q6+6vURjjizCz7F41RV1TJgskQhqzd2ctBgNy4aOH1S5waRfQ6i62WopshFWp5XqRutPgbbyc7Iuw2kcyWTnJpZOcncCcgda1m31Pb0jqbrm1N/bSylhItGODa1zlggL2k6vmvb2f7H4sws5lddxQIAgCAIAgCAIDWad16uqP8AiRj3RgfJeFtfvx8jerkXq8k1JQBSQSpAQBSCVICkBASpAQgKQFIJUgIApBKAhQC9o+r5r29neyfn9jGzmV13mYQBAEAQBAEAQGpYO689Uf8A7LvQkfJeFtb2kfL6m9XIyq8k1CkgKQahyi7bHC44ninM3OvcL58jWZQDYnKdTfQfwldmk0vbtrOMFZy3TJ7FbTR4jRNqo2FnScyRhcHc29tri43ixB3DfuWeoodM9xkxllZM45wAJcbAAlxO4AaklYpEnJ9g+UyursV9lfFEYX84Wlgc18TGglrrud0huBFr691l6up0NdVW8m8mUZtvB1peWakqQc55Q9ta2ixOlpKZsRZO1hdzjSS5zpTHa4IsLAe9ehpdNCyqU5Z4fYzlJp4OjrgLkKQSpAQBSCUBCgBQSXlF1T4/IL2tmP8Atvz+iMLeZcL0TMIAgCAIAgCAIDStmH5jO7jNf33K8La3tI+X1N6uRnV5RoFIJQHL/wAoJv6tgPCsA98Un3L1Nl+1fl9UZ28jVuQnHzBWvoZbhtS0OiBvpK1uYW4ZmX17bNXVtKnegrF0+RSt4eDf+WXHvZcKfG0/SVR5lncwi8rvDL0f+8Lh0FO/an0XH7Gljwjk3JJnhx+mY8FpcJA5p0Nn073NuPNpXqa7EtPJr84mUO8db5QdvX0M0dHSQc9VzNBjaQ7I0OcWt0bq8ktOgI3b15el0itTnN4ijWUscEYbZrbjFm4yzDcWhiYZWnKGWvGSwvYQ5r3BwOW1u/ust7dLS6XZU3wKqTzhmM5ZBbG8Od/l+lRf5rTQ+xn+dCJ95GS5R+UaZtS3DsHOap50Nlka1r7OvbmWBwILr9Y9lrb72ppdJFx7S3l+cSZT6Ize2+11ThuERSzNjNbKGss3WNkmW8j7X1DbbuJHYsdPRG21pd1Eyk0jW9nccxylxWkpsUmbIytjJ5uzM0JIOW+VoyuDgAQLtsT2jTosqonVKVaxulU5J8TKcqG1NZHW0mF0EghlqXMzykA5RJJzUYBINhcOJsL6C3bemkog4SsmspEzk84RPI7tZV1ftNLWyc5JTuaWSWs57SXNcDYC9i0WJ16XcmtojDEoLGRCTfBnSV55oFBJCgF3Q7j4r2Nlv9kl7zG3mXS9QyCAIAgCAIAgPMjrNJ4AlAaRsf1JP5m/Arw9rd+PkbVcjYV5RqSgCkHNuXyK+EMP7NbGT4c3KPmF6WzHi5+X2M7eRzbGKKSPC8LxeDR7M0T3fsyRTyOgd36NcP8AtC9GuSdtlMvP+UsmbXBMy2J4j/8AIMcpYmBwp2RsMjdeiMokqPA3+jv/AAtPasoQ/SUSb5/iX3Jb35FbHx7PtrG61mvqaXLbhJGyM+pcoq/fomvc/uHwmbjyi7RPZiFPRYfTxPxCRh5qoexpdSMfmHQJG+weSToB2G65dLSnW52N7vh4l5Pjhczm9RC+k2mp2y1LqiZlVTe1TOvYve5pe1tzfK1rgPI6DcvQTVmmlhYWHhGfKRsH5QoIqqMtvm5qTKRvuHi1u/VYbM7si1nMteQ/EcKhmd7SclY85YHyWEQafqMd9V5N7k79AN5Bvr4WyX7e6RW0jN8v8hjkw6UtzMZJMXNPVcQYXZTwuAfVY7OWVNeX1Js6F3gVG9uJMxfaCRsM87uaw6nN7RXBHStcNsHEDMd77mxIUWSTrdVKylxbJXPLLjlPwGlr6uKOnrI4sThb9FGXEGRv9o1pcNWOFy5p/iOmoIrpbZVRblHMGJpN+8teSHaF762qoaqmijqm5nzzRsax0zo3hjxNl0c7M8m40PS7Tc21tSUIzi+Hh9hB8cHVl5hqQoAUAuqE7/L5r1tlPvry+plb0LteuYhAEAQBAEAQFtibrU8p4RPPuaUBp+yO6Qd7PmvE2t3o+TNquTNiXkmoUgKQaZytYJWVmGczRta9wmY97CQHPa0O6hJAuCQbHeAba6Hs0NsK7d6fgUmm1wMNhOydW7ZV+HzwgT2kdBGXNvfnOdju69muJv29uttVtPUQWqVkXw6/IhRe7gtuRHZOqpJKmaspzE5zY2QudlzEXcZAADe1xHr3K+0L4WKKg8kVxa5lLb7YLFajF219I6J4DoTEHODTTmO1swPWbmBdcXOu5TptVVCns5Z6/HIlFt5RkOUDYzEpcSgxLDHsbMyNrX3IGRwzDOMwIc0tdYg8O26pptRVGt12LgJRecotKzkhfJSR3qR7aal81VUEOIe6QDM1hFjoWggneS46XsLx16U3w/bjCQ7PgZPlI2ErMQlpHwTRgwNLZXy5g4m7TzgDWkE9Em2ippdTCpSUlzJlFsudveTKlrw6aHLDVHXnALRzH/FYO069Ia8b2sq6fWSq4PihKGSZOTlsuCR4bU1DnyRuL4p7E80+7rANJuWBri2xPfppaVq8XOyK4PoNzhgsMH5L5faoqjFK59VzGXmIzmyjLbLmc5xNrgGwGttSVeesW641xxkhQ8TLbebCe3SRVVNMaerhtzcoBs8A3aHW1BB3OHEgg6Wy0+q7NOMlmLLSjnieeT/YP83yTVM83P1U9+cksQGguzuAvq4udYlx4DTfeNTqu1SjFYSEY4N1XGXCggKCS4oT0j4L09lv+5Je4zt5F6vbMAgCAIAgCAICwx51qSX/ACnD3i3zQGq7J75B3N+a8ba3OHx+htV1NiXkGoUglAFIJUgIQFICkEoCbKQQpBKAhQAoBCgkKCAoJIUAr0Z6fkV37Nli/wA0ylndL9fQHOEAQBAEAQBAYzaU2o5PAD3uAQGsbLdd4/hHx/qvI2suEH5/Q1q6mxrxzYlAFIOZcr+2dfh81O2kcxrZI3l2aMOJc1wG89liF6Wh01dqbn0M5ya5Gk7RVO0dDHBiFXWyNfNIQ2DnD0bNv04AObAt9W2lxfVdlUdNa3XGPLr/AO8yj3lxZ3XAK109HBUPbldLTxSOaL2aXsDiBfs1XjWRUZuK6M2Tyi/VQSgMZtNiZpaGepABMUD3NB3FwHRB7r2WtUN+aj4kN4RzvkgwOeo/XNZUzPlkfIIm84QxzQS1xeO0ZswDBZoy+7u1lkY/2YJYKQWeLOsLzjQhQAoBQrpzHE+QNLiyN7g0EAvytJygnde1lMVlpEvgadydbduxGOV88TIMkrGRHnBaZzgTkAdYl4AG7fm7l06rS9i0ovJSMsm7riLkKAFBJUpj0wunRSxqI/nQpPusyS+nOYIAgCAIAgCAxO1J/Q395Z/vaUBrOzRtM7vjPxC8vaq/txfv+hrVzNmXiGwUgIDi/wCUULPoXDfao9DEfmvY2Xyn8PqY29DG7U1xx7H4aSnJNNE7KHjdkvmqJt2lwMo45W8VpTD9LQ5S5v8AEiH+6WDNYvj2LYhiM9Jg8zaenomkOeTlDsnRN3hpOpDg0DSzblZQqqqrU7VlyJbbeEZXANr62o2YqKwSBtVTiRvOljTnyZH5sp6Nyx+W9rXF7dizs08IalQxwfQlSbjk0yg2yxjFYocLgkdz0j3Oq6gNawtjB0F47ZY2jUnQuJDf5uuWnpobsa4dEV3nLgbJt9+cqHCfzc2OWsidTk1Fc/MTH9IXOYWgktDWtbYucR0rdiw0/Z2W9pndeeCJllLBjuSzB8clp6aaCtZFRxyuyxakvAlJlaWBlnXJf1ndullpq7KIyaccyEFIusaq8QxjGaijpKt1NS0YcJHtLgC5hyuc7KQXEuuBc2DW343rCNdFSnKOWw8yeDNclW1Uz8Dnqax7pPZHy9NxJe+NkTZMpcdXO1Iv3hYaylK5Rh1x8y0H+3LOXVGL4i+E446qkEv5wbFG1pcGN+jMpAF7ZB0Bl3EE3uvRVdal2O7wxn6GeX3jrm1OJ41PRQyYXDDzVTSsfNI5w52DnGZnWa8huUNI1GY79Ny8umFEZtWt5T/k0bk1wObclmwdPiUEsk80zDFM0RiMtAFwCXdIHXQDS27tXfrNXKmSUUuPiUhHePoVeAbhQCFBJ6jNiD3hXqlu2Rfg18yHyMqvrjkCAIAgCAIAgMPtUf0V38zfigNZwA2qB3tcPS/yXnbTWaV5r6mlfM2heEbhASpIOQ/lExXgo38JZh9prD/xXq7Lf7pLyM7Ta+TXYWDDYjIH87NM1uaUty5WaOEbRc2F7E66kDgFz6rUyueOSRaMcHJ9kaXFJ312G0TWt5+bLXzvNjFGHSNLeNiXPBsCTuXpXSqioWT6ckZLPFI6Mw4ezZ2uosPlEnslNOyoNiHGXK4ueQd4cQ6xFx0bA6Lh/uPURnNYy1g04brSPHINQQtwoztYOdlmeJX9rgy2VvcBc6d6naEm7cdERWuBtXKAP1PW/wD5Jf8AaVz6f2sfNF5cmYTkSP6jh/zZv/IVrr/bP4Fa+6cywTC8RqMTxLDaWRkImnf7a9/X5lkzwQ0dYg85qBv0BIB177J1wrhZJZwuHngzSbbRvdJUYe/A8Qw3DM7jR08zZCRczus4ula4E5w5zHgbtwsLWXHJWK6Fln+TXwNOG60jVtlcdpaXZZ75YoJ3+3kNgmAc17yGdItPBlzddF1U56pJNrhzRRNKJ1zBqqSbDWSywiF76Ykw9kQLTlFtLC1jbsvbsXlWJRtaTzx5my5HOfyd3j2erbfUSxEjtALXgH0PuXdtXvR+JnUddXkmpCgkKAQVDBlmOuAeIC+wrlvwUvFJnI1hnpXICAIAgCAIDD7Vf9Mf52/FAathJtUM8SPeCFx7QWaH8PmXr7xta+dOglSQFINM5TNipMUihZHOIuae45XNJbJmAFyRqCLH7RXXpNQqG21nJWccm1YZTuip4onuzujiYxzwLB5a0NLrdlyL2XPJpybRZGh7R8mDpa2Sroa2SkM4PtLWB1nk6vILHt0cRctN9bldtWs3YKE45xyKOHHKMzg2wFLS4ZPQQudepje2ecgF7i5paDbdlbc2b3nXW6znqpTsU306EqCSwVeTzZE4ZSvgM5mzzF98mRrLta2wbmP7N7/co1N/bS3sYEY4M7jGHtqKaWmeSGzQvjcRvaHtLbi/aL3WMJ7klJdCzWUYDk92TkwymfTvqTM10pfH0MgiuACAMxOtr77eq11N6ukpJYKxjgsNreTOkrqk1XOywyPblmMVrTC2XUHcS3Q9hA3K1OtnXHdwmhKCfEzmymytJh0BhpWnpG8r3nM+U2sC42AtbsAA1OmpWF187ZZkSopGAg5JsJbWe1BshAfnbAXDmGuvcdHLmLb65Sbdm7RbPaFzhu+vUjs1nJvThfQ9u/vXCXNQ2N5P6XDZ5ZqeSZxkZlyvcMrG5g7cAMx0Gp7+K6tRrJ3RUZJcCsYJG3LjLhQCFACgGSpHXYF9Rs+e9p4/x/BzWL9xWXYUCAIAgCAIDEbUf9Mf52oDU6Q2lYeD2/ELn1azTLyLR5o25fNHQFICkBASpAQEqQQgCgEKCQqgKAQoAUAhQSFAIUAKAQoBfYe7Qjv+P/pe9sieYSj4PP8AP/DC1ccl2vXMggCAIAgCAxW0w/Rj/M34oDTjpqqWR3oNeKZK5m4A31Xyx0koApBKkBASpBCAKAQoJCgBVBCgBQCFBIUAhQAoBCgBQSXFA7p24j8fNelsqzdv3fFfLj9zK1ftMivpDnCAIAgCAIDG7Qj9Gd4t/wBwQGnEIDaKF14mH+Bt/G2q+WnHdk14M6lyKyqCVICAlSCEAUAhQSFACqCFACAhVJCgEKAFAIUAKCSFAPUTrOB4Fa0WdnbGfg/Tr6ESWVgzC+yOMIAgCAIAgLHG23pn+A9CCgNNIQGewd14QOBcPUkehC+d1cd26S9/z4nRDul8ucsEAUglAQoAUEkKAFAIUAKAQqkhQCFACgEKAFBJCgBQCCVVsky1K+7Ae74aL7DRW9pRGT8MfxwOOaxJlVdRUIAgCAIC2xFt4JB/hu+CA0whAZXAndF7eDgfeLf8V4e0Y4tz4o3r5GTXCXCkBAFACgkhQBZQDyXAbyq5BTdURje9o8XBSk3yQKbsQgG+Vn2grKm18ov+GN5eJRdi9MP7weVz8ArrSXv/AAZG/HxKL8fph9Ynwa77ldbP1D/x9V9yO0iUH7SwDcHnyHzK0Wy734fyR2sSg/alnZE4+JA+9aLZFnWS9f8AwjtUW8m1bvqxDzcT8lotjrrP0/8ASO29xbSbU1HY2MeTj81qtkU9W/T7Edqy1k2iqz9cDwa35hax2ZplzWfi/oR2sjZdhq4zCVkxzuaWuaXW6pFiPAEf6ltHRadcoL5/Mrvy8TbWxtG4AeS3jVCPdSXwIy2elcgIAgCAIAgPErbtI4gj3hAaTZATHI5pJY4i9r2trbd8SsbdPXa05olSa5Emsm/eO9PuWX6Gjw9WW35Hk1k37x3vU/oqP9fV/cjfkeDWS/vHfaKfoqP9fV/cb8jw6rl/eP8AtO+9T+jo/wBRvy8SmamX94/7bvvVv0tP+qG8/Epulf2ud9oqf09X+q/hEbz8Sk4k7yferKqtcor+EMsplquklyIPBapB5IQHghAeSEB4IQHkhAeCEB4IQHuGlkf/AGbHO/laXfAIDZdj8Mq4qoSOhc1ha5shdYWBFwbE33hqA31AEAQBAEAQBAEBptTHZ7hwcR7igKJCA8EIDyQgPBCA8kIDwQgPBCA8kIDwQgIawnqgnwF0BWZhs7t0Un2HW99kBXZs9Vn+6I8XNHzugLiPZKpO8xjxcSfQIC6j2LP15h5M+ZKAu4tjacdZ8h82gfC6AvItmKJv91f+Zzj6XsgL6DDadnUijb3hjQffZAXSAIAgCAIAgCAIAgCAwFfhsrpXFjbgm4N2jeNd54oCgMHn/ZH2ggJGBTcWDzP3ID0Nn5O17fU/JAexs2e2QeTf6oD23ZtnbI7yAH3oCo3ZyDtc8+Y+QQFVuAU3awnxc75FAVmYRTD+6b5i/wAUBXZRxN6sbB4NaPkgKwCAlAEAQBAEAQBAEAQBAEAQBAEAQBAEAQBAEAQBAEAQBAEAQBAEAQBAEAQBAEAQBAEAQBAEB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281363" y="-1042988"/>
            <a:ext cx="20955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6" descr="data:image/jpeg;base64,/9j/4AAQSkZJRgABAQAAAQABAAD/2wCEAAkGBw8SDhUQDxIVFhQUEBQYDxQVFBUYFA8VGBUYFhUUFhUZHCggGBolHBUVIjMhJSwtLi4uFyAzODMuNygtLjcBCgoKDg0OGxAQGywlHyQvLCwvLCwsLCwsLCwsLCssLCwsLCwsLC0sLCwsLCwsLCwsLCwsLCwsLCwsLCwsLCwsLP/AABEIAOUA3AMBEQACEQEDEQH/xAAcAAEAAQUBAQAAAAAAAAAAAAAAAQMEBQYHAgj/xABIEAABAwIDAwkEBQkHBAMAAAABAAIDBBEFEiEGMVEHEyIyQWFxgaEUkbHBI0KS0fAIFSQlUlNicuEzQ2NzorLCNIKz8RZkdP/EABoBAQADAQEBAAAAAAAAAAAAAAABAgMEBQb/xAAzEQACAgEBBQUHAwUBAAAAAAAAAQIDEQQFEiExQRMyUXGhM2GBscHR8BQikRUjQlLx4f/aAAwDAQACEQMRAD8A7igCAIAgCAIAgCApyzNbvPl2rK2+urvMtGLlyLOavJ6ot3nevMt2jJ8K1j39TaNK6k0VSb5XHfuJVtFq5OW5N8/EiytYyi/XrGAQBAEAQBAEAQBAEAQBAEAQBAEAQBAEAQBAEAQFGapa3edeA3rmu1VdXBvj4IvGDkWUta47tB6+9eZbr7J8I8F6m0akuZbErhbzxZqQgPTWkmwFzwV66pWS3YohySWWZSlp8o1JLiNdTbyH4K+gooVS55fU5JS3iutyoQBAEAQGNqp3tkIDtLAjQaX0893qvJ1t9tdn7ZcDorjFx4olle7tAPoqQ2lNd5Z9A6V0Lhlaw79PFdkNfTLnw8zN1SRcNcDuN/BdcZRksxeSjTXMlWICAIAgCAIAgCAIAgCAt5axg3anu+9cd2uqhwXF+77mkapMspqt7u2w4D715dusts4Zwvcbxrii3XKXCAIA5wG9FxBXp6aRxuLsHE6Hyb9/uK9DT6K1tSf7fn+ef8GU7I8uZlWiwsvZSwcxKkBAEAQBAYerP0rhe9rb940vbw1Xg6/2z4/nuOqrulJcZoEBIJG5Sm4vKGMldlY8dt/FdUNddHrnzM3VFlwzEB9YW8NV2Q2lF99Y8jN0voXEdQw7iF2V6mqfdkZuElzRVW5UIAgCAICCbb1DaSywWs1c0dXX4Lgt2hCPCHF+hrGpvmWUtQ5286cBuXmW6my3vPh4dDeMFHkUHyAb1yTsjDvF0snj2hv4Cz/U1+JO6x7Q38BP1NfiN1g1LOJ7hY3PgFZXwfIbrRWibm3nKPC7j5bh6+C6KnS+/LHkmZyk+iL2Aws1Fyf2iCT7+zwC9OrV6Oru/JmMozlzLj2tnH0K2/qen8fRlOzkPa2cfQp/UtP4+jHZyHtbOPoU/qWn8fRjs5D2tnH0Kf1LT+Pox2ch7Wzj6FP6lp/H0Y7OQ9rZx9FP9R0/j6MdnIe1s4+if1Gjx9GOzkY2qLiQb5wL20AcL+h9PBeZqb1PlPK8GsfQ3hw6Ft7S29jcHgQQfcVwytjHmapZJ55v4Cr+ogTusc+38BT28Busc+38BO3gN1jn2/gJ28Bus9seDuV4zUuRDWCqyZw3E/L3LohfZDuyZVxT5ouGV7u0A+i7IbSmu8s+hk6V0Lhlaw79PFdkNfTLm8eZm6pIuV2mZa1dXlOUb7X14fNcWr1bp4RXH0Na697mY+SVzusbrxrLp2PMnk6FFLkeFmSEBb1fZ5rj1fJF4FsDrYangN/9PNckYuXIu2kV46Rx6xt3DU+/cPxqto1LqZuzwLqKJreqLceJ8TvK1SKN5PakglAFIJUgKSAgJUgKQEBKkEOaCLEAjgdykFB1Ezsu3wOnuNwqOqL6FlNoovo3jcQfG4Pzv6LJ6fwZdWeJRe1w6zSPK4940CydM10LqaZAN9QqElzTbvNdmm7rKS5lVdBQICUBnF9UcJRqoQ9hBF+1vYQeyx7FnbWrIOLWS0Xh5MQ64NnaG9rG2/f2eK+csrlXLdlzOtNNZQVCSYwXGzAXcbbh4ncPDetaqLLe6vj0IlJR5k1VCejnPHRu7s+tvPoq6/Sdko7zy3n6FYWZzghjABZoAHcuAk9IApBKAKQSpAUkBASpAUgICVICkBASpICkBSCnJTsdqWi/EaH3jVQ4p8yU2ipBh3R6LyNdzhcelj8V36TQxsrbTxxKytafE8vpZRvbfvab+hsfddJ6C2PLiSrYsoZhex0PA3B9x1XJKEovElg0TT5HuMdIeIStZml70Q+Rm19QcQQFtVU5d1couOk4tu63YOzTzXNqKXasJ48eHEvCW6U48NZ9e7u49X7I0I8bqlehphzWfMl2yZeNAAsNANw4LsMyyxI6t8/kvE2z/h8fobVdSzXiGwUgwe1O1tHhzY3VbnjnS4R5WF18ts1yNB1guijTWX53OhWUkuZo1Xy30omDYqSV8V7OkL2sd4tjsQfNwXfHZM93jJZ/OpTtUdMwnEYqmnjqIHZo5GhzDu07QR2EG4I4hebOuUJOMuaNE88S7VSQhBKkBSAEBbUWJU8xcIJo5DG60ojka8xu4ODScp0O/gryhKPeWBkwO1u2sGHzQQyRSyOqDZnN5NOk1uuZw1u4Loo00rYuSaWCspYNpsuYsFJAUgIApBKkF7SdXzXubP8AY/FmFnMrruKHl7ARZwBHAi4UNJrDBbmgj3gEcLEgDwG4Lnlo6W87uPLh8i6skXLRYW+PauhLCwUJUgIAgCAxuIO+ktwYD7y77l4e2OcPj9DarqW68Y2JQHKfyhI/0OmdwqHj3sv/AMV6+yH++S9xlbyMJynVNNT4TRYbSMa0ytinlDQCSMlmlx3lznOOv8HBdGijOd07ZvllfnkVnhJJG7bPY9SYa2jwabnBUczHmtGTG18l3uu/9kOc65Ggsb2sVw20zvcr44xn5F01HCJwnlIZVYp7FSU0ksIdldVMJLWnXpluWwjuCMxdrwUz0Lrq35yw/D86hTy8Itsd5XaKGV8VNFLVOjBMjo7NiGXRxD7EkD9q1uBKtVs2ySTk0s/yQ7F0No2M2ohxKkFTC1zbPLJGO1MbwASLjeLOab965tRp5Uz3WXjLKNPxzlfhgq3wxUr5oYZAyona+wa65ByNy2I0NiXDNY201XZXs6UoJuWG+SKOzDNzxTavD6enZPPUMbHLGHxa3fMwgEFjB0naOG4dq5Iaeyct2K4ou5JI4Hyb4zX0rqh2G0ZqHkR53ZZH81EHOJblZbpOOXW/1DYFe7q6657qslj7mEW1yOgcqWMQRVlA6bDhPOWNfHeaRjo3ZwRCMmjiH8Qd/eVw6OuUoTxPC8vUvN8VwNm5RNtjhzImRRCWqqDaGMk2buGZ2XU9IgAC19ddFz6XTds228JFpSwRyc7avxATRVEQiqad9pmNJyuFyMzQSSLOaQRc9muqnVaZVYcXlMRlkwG0nKNXurpqTB6ZkwpmvNTI9rnas6+UBzQGg3HaSRot6tHWoKVrxnkVc3nCNz2F2j/OGHx1RaGOcXNlaDcNe02Nr9h0PmuXUU9lY4l4vKybAsSQgL6k6vmvd2f7H4sws5lZdpQIAgCAIAgCAIDDVjv0p44Qxerpf6Lw9sd6Hx+htV1C8Y2CkHMfygG/qyE8K1o98Uv3L1dk+1fl9UZW8jV+S3ZOqrK5mIV7X8zC2MwmQEc+5rWiEMBGsbQGm400A1uV1a7UQrrddfN+nj8SsItvLPXLLh0lRj9PTwkZ5qaFjLmwu6WVup4Js6ahp5SfJN/JCxZkdb2T2agoKNtLCL6XmeRYzPIs5zvgB2Cy8m++V099/wDDWMUlg5VBXxRtq6LZyEGPJI6vr5yCyOINddrHW6gGbKTcnpGx6y9VwcnGepfHpFeP5+dDL3RK/IniJZhmJBvWhbzrfEwyW9Ygo2jDNteevD1X3Fb4MxGwGzLKvAq68zIb1MOaWT+za2Fpd0jfQfSnXwW2qvdd8OGeD4ef/CIxzFnV8C2YoJcOpYZxBWNhjDY5gGuabHXI4E9G4ta+uXVeXZfZGyTjmOehqorBo3IGLVOINHYYrW3aPlGi7dpd2Hx+hSvqVeWY2xXCz/iD0mYmg9lZ+dBPmihttFzu2NGx25vsxb4Ne6W3vurad7ujk17/ALES75sex+CUFJjlYYq7nKmVryaYsLTEHvbM7p3tIR0d1rAm6wvsssojmOEuvp8CySUjl+xONVXs9VRUUEklbXPDXyjdFFZwe4n6pu92psBe99AvRvrjvRnN4jH5mcW+SO57BYLFR4fHTRyNkLC7n3sIIMxN5BpusejY62aLrx9RY7LHJrH2NorCNhWJJKkF7SdXzXuaD2PxZhZzKy7SgQBAEAQBAEAQGAe+9ZP/AAthH+ku/wCS8La/fh5M3q5MrLyDUKQc75dIJH4UxscT32qmOcWNLubAZIMzrbhra/evS2Y0rnl44fYzt5GzbAvJwijzNLSKWNpDgQRlbl3HwXNql/el5lo8kaDykUtSNpaCoigkka1tPqxjiCW1Dy9uYaA5XDfxXfo5Q/Szi2lz+RnPO8jrFbBnifGDbPG9od+zmaRf1XlxeGmanBdl8NxkU8+CR0johNUXqal7HARRgBrxm3OaQ0WsdQXWvmuPdunRvK9yzhcEYJS7pt+wOxlZQ4pWRGO9BNG5rZHObd7b/RgAG+az3g3Ft/cuXU6mFtUXn9yLRi0/cawzZTHaeKowangDoKmdrvadzcgI1Lr2aCGtuCL6EAG66e3083G6T4pciu7JcDsuy2BxUNHFSxaiNvScd8jybveeFyTp2aBeTda7Zub6myWFg5xyU4VX0mL1kc1LI2GTNeZzSGXbISzI46PDg47r9i9DWTrsqi1LiuhnBNNmQ5Ydma6qko5qGLnHQufmGZoykljmHpEAi7XX8lTQ3VwUozeMkzTfIuOUbZKtmqqbFMODTVQZQ+JzmgPDXFzbFxDTYucDci4I4KNLfCMZVWcmJRfNFfk52Onp5ZsRxEh1bUOJIBBEDXG7mgjTMTYaXADQAd6jVaiM0q6+6vURjjizCz7F41RV1TJgskQhqzd2ctBgNy4aOH1S5waRfQ6i62WopshFWp5XqRutPgbbyc7Iuw2kcyWTnJpZOcncCcgda1m31Pb0jqbrm1N/bSylhItGODa1zlggL2k6vmvb2f7H4sws5lddxQIAgCAIAgCAIDWad16uqP8AiRj3RgfJeFtfvx8jerkXq8k1JQBSQSpAQBSCVICkBASpAQgKQFIJUgIApBKAhQC9o+r5r29neyfn9jGzmV13mYQBAEAQBAEAQGpYO689Uf8A7LvQkfJeFtb2kfL6m9XIyq8k1CkgKQahyi7bHC44ninM3OvcL58jWZQDYnKdTfQfwldmk0vbtrOMFZy3TJ7FbTR4jRNqo2FnScyRhcHc29tri43ixB3DfuWeoodM9xkxllZM45wAJcbAAlxO4AaklYpEnJ9g+UyursV9lfFEYX84Wlgc18TGglrrud0huBFr691l6up0NdVW8m8mUZtvB1peWakqQc55Q9ta2ixOlpKZsRZO1hdzjSS5zpTHa4IsLAe9ehpdNCyqU5Z4fYzlJp4OjrgLkKQSpAQBSCUBCgBQSXlF1T4/IL2tmP8Atvz+iMLeZcL0TMIAgCAIAgCAIDStmH5jO7jNf33K8La3tI+X1N6uRnV5RoFIJQHL/wAoJv6tgPCsA98Un3L1Nl+1fl9UZ28jVuQnHzBWvoZbhtS0OiBvpK1uYW4ZmX17bNXVtKnegrF0+RSt4eDf+WXHvZcKfG0/SVR5lncwi8rvDL0f+8Lh0FO/an0XH7Gljwjk3JJnhx+mY8FpcJA5p0Nn073NuPNpXqa7EtPJr84mUO8db5QdvX0M0dHSQc9VzNBjaQ7I0OcWt0bq8ktOgI3b15el0itTnN4ijWUscEYbZrbjFm4yzDcWhiYZWnKGWvGSwvYQ5r3BwOW1u/ust7dLS6XZU3wKqTzhmM5ZBbG8Od/l+lRf5rTQ+xn+dCJ95GS5R+UaZtS3DsHOap50Nlka1r7OvbmWBwILr9Y9lrb72ppdJFx7S3l+cSZT6Ize2+11ThuERSzNjNbKGss3WNkmW8j7X1DbbuJHYsdPRG21pd1Eyk0jW9nccxylxWkpsUmbIytjJ5uzM0JIOW+VoyuDgAQLtsT2jTosqonVKVaxulU5J8TKcqG1NZHW0mF0EghlqXMzykA5RJJzUYBINhcOJsL6C3bemkog4SsmspEzk84RPI7tZV1ftNLWyc5JTuaWSWs57SXNcDYC9i0WJ16XcmtojDEoLGRCTfBnSV55oFBJCgF3Q7j4r2Nlv9kl7zG3mXS9QyCAIAgCAIAgPMjrNJ4AlAaRsf1JP5m/Arw9rd+PkbVcjYV5RqSgCkHNuXyK+EMP7NbGT4c3KPmF6WzHi5+X2M7eRzbGKKSPC8LxeDR7M0T3fsyRTyOgd36NcP8AtC9GuSdtlMvP+UsmbXBMy2J4j/8AIMcpYmBwp2RsMjdeiMokqPA3+jv/AAtPasoQ/SUSb5/iX3Jb35FbHx7PtrG61mvqaXLbhJGyM+pcoq/fomvc/uHwmbjyi7RPZiFPRYfTxPxCRh5qoexpdSMfmHQJG+weSToB2G65dLSnW52N7vh4l5Pjhczm9RC+k2mp2y1LqiZlVTe1TOvYve5pe1tzfK1rgPI6DcvQTVmmlhYWHhGfKRsH5QoIqqMtvm5qTKRvuHi1u/VYbM7si1nMteQ/EcKhmd7SclY85YHyWEQafqMd9V5N7k79AN5Bvr4WyX7e6RW0jN8v8hjkw6UtzMZJMXNPVcQYXZTwuAfVY7OWVNeX1Js6F3gVG9uJMxfaCRsM87uaw6nN7RXBHStcNsHEDMd77mxIUWSTrdVKylxbJXPLLjlPwGlr6uKOnrI4sThb9FGXEGRv9o1pcNWOFy5p/iOmoIrpbZVRblHMGJpN+8teSHaF762qoaqmijqm5nzzRsax0zo3hjxNl0c7M8m40PS7Tc21tSUIzi+Hh9hB8cHVl5hqQoAUAuqE7/L5r1tlPvry+plb0LteuYhAEAQBAEAQFtibrU8p4RPPuaUBp+yO6Qd7PmvE2t3o+TNquTNiXkmoUgKQaZytYJWVmGczRta9wmY97CQHPa0O6hJAuCQbHeAba6Hs0NsK7d6fgUmm1wMNhOydW7ZV+HzwgT2kdBGXNvfnOdju69muJv29uttVtPUQWqVkXw6/IhRe7gtuRHZOqpJKmaspzE5zY2QudlzEXcZAADe1xHr3K+0L4WKKg8kVxa5lLb7YLFajF219I6J4DoTEHODTTmO1swPWbmBdcXOu5TptVVCns5Z6/HIlFt5RkOUDYzEpcSgxLDHsbMyNrX3IGRwzDOMwIc0tdYg8O26pptRVGt12LgJRecotKzkhfJSR3qR7aal81VUEOIe6QDM1hFjoWggneS46XsLx16U3w/bjCQ7PgZPlI2ErMQlpHwTRgwNLZXy5g4m7TzgDWkE9Em2ippdTCpSUlzJlFsudveTKlrw6aHLDVHXnALRzH/FYO069Ia8b2sq6fWSq4PihKGSZOTlsuCR4bU1DnyRuL4p7E80+7rANJuWBri2xPfppaVq8XOyK4PoNzhgsMH5L5faoqjFK59VzGXmIzmyjLbLmc5xNrgGwGttSVeesW641xxkhQ8TLbebCe3SRVVNMaerhtzcoBs8A3aHW1BB3OHEgg6Wy0+q7NOMlmLLSjnieeT/YP83yTVM83P1U9+cksQGguzuAvq4udYlx4DTfeNTqu1SjFYSEY4N1XGXCggKCS4oT0j4L09lv+5Je4zt5F6vbMAgCAIAgCAICwx51qSX/ACnD3i3zQGq7J75B3N+a8ba3OHx+htV1NiXkGoUglAFIJUgIQFICkEoCbKQQpBKAhQAoBCgkKCAoJIUAr0Z6fkV37Nli/wA0ylndL9fQHOEAQBAEAQBAYzaU2o5PAD3uAQGsbLdd4/hHx/qvI2suEH5/Q1q6mxrxzYlAFIOZcr+2dfh81O2kcxrZI3l2aMOJc1wG89liF6Wh01dqbn0M5ya5Gk7RVO0dDHBiFXWyNfNIQ2DnD0bNv04AObAt9W2lxfVdlUdNa3XGPLr/AO8yj3lxZ3XAK109HBUPbldLTxSOaL2aXsDiBfs1XjWRUZuK6M2Tyi/VQSgMZtNiZpaGepABMUD3NB3FwHRB7r2WtUN+aj4kN4RzvkgwOeo/XNZUzPlkfIIm84QxzQS1xeO0ZswDBZoy+7u1lkY/2YJYKQWeLOsLzjQhQAoBQrpzHE+QNLiyN7g0EAvytJygnde1lMVlpEvgadydbduxGOV88TIMkrGRHnBaZzgTkAdYl4AG7fm7l06rS9i0ovJSMsm7riLkKAFBJUpj0wunRSxqI/nQpPusyS+nOYIAgCAIAgCAxO1J/Q395Z/vaUBrOzRtM7vjPxC8vaq/txfv+hrVzNmXiGwUgIDi/wCUULPoXDfao9DEfmvY2Xyn8PqY29DG7U1xx7H4aSnJNNE7KHjdkvmqJt2lwMo45W8VpTD9LQ5S5v8AEiH+6WDNYvj2LYhiM9Jg8zaenomkOeTlDsnRN3hpOpDg0DSzblZQqqqrU7VlyJbbeEZXANr62o2YqKwSBtVTiRvOljTnyZH5sp6Nyx+W9rXF7dizs08IalQxwfQlSbjk0yg2yxjFYocLgkdz0j3Oq6gNawtjB0F47ZY2jUnQuJDf5uuWnpobsa4dEV3nLgbJt9+cqHCfzc2OWsidTk1Fc/MTH9IXOYWgktDWtbYucR0rdiw0/Z2W9pndeeCJllLBjuSzB8clp6aaCtZFRxyuyxakvAlJlaWBlnXJf1ndullpq7KIyaccyEFIusaq8QxjGaijpKt1NS0YcJHtLgC5hyuc7KQXEuuBc2DW343rCNdFSnKOWw8yeDNclW1Uz8Dnqax7pPZHy9NxJe+NkTZMpcdXO1Iv3hYaylK5Rh1x8y0H+3LOXVGL4i+E446qkEv5wbFG1pcGN+jMpAF7ZB0Bl3EE3uvRVdal2O7wxn6GeX3jrm1OJ41PRQyYXDDzVTSsfNI5w52DnGZnWa8huUNI1GY79Ny8umFEZtWt5T/k0bk1wObclmwdPiUEsk80zDFM0RiMtAFwCXdIHXQDS27tXfrNXKmSUUuPiUhHePoVeAbhQCFBJ6jNiD3hXqlu2Rfg18yHyMqvrjkCAIAgCAIAgMPtUf0V38zfigNZwA2qB3tcPS/yXnbTWaV5r6mlfM2heEbhASpIOQ/lExXgo38JZh9prD/xXq7Lf7pLyM7Ta+TXYWDDYjIH87NM1uaUty5WaOEbRc2F7E66kDgFz6rUyueOSRaMcHJ9kaXFJ312G0TWt5+bLXzvNjFGHSNLeNiXPBsCTuXpXSqioWT6ckZLPFI6Mw4ezZ2uosPlEnslNOyoNiHGXK4ueQd4cQ6xFx0bA6Lh/uPURnNYy1g04brSPHINQQtwoztYOdlmeJX9rgy2VvcBc6d6naEm7cdERWuBtXKAP1PW/wD5Jf8AaVz6f2sfNF5cmYTkSP6jh/zZv/IVrr/bP4Fa+6cywTC8RqMTxLDaWRkImnf7a9/X5lkzwQ0dYg85qBv0BIB177J1wrhZJZwuHngzSbbRvdJUYe/A8Qw3DM7jR08zZCRczus4ula4E5w5zHgbtwsLWXHJWK6Fln+TXwNOG60jVtlcdpaXZZ75YoJ3+3kNgmAc17yGdItPBlzddF1U56pJNrhzRRNKJ1zBqqSbDWSywiF76Ykw9kQLTlFtLC1jbsvbsXlWJRtaTzx5my5HOfyd3j2erbfUSxEjtALXgH0PuXdtXvR+JnUddXkmpCgkKAQVDBlmOuAeIC+wrlvwUvFJnI1hnpXICAIAgCAIDD7Vf9Mf52/FAathJtUM8SPeCFx7QWaH8PmXr7xta+dOglSQFINM5TNipMUihZHOIuae45XNJbJmAFyRqCLH7RXXpNQqG21nJWccm1YZTuip4onuzujiYxzwLB5a0NLrdlyL2XPJpybRZGh7R8mDpa2Sroa2SkM4PtLWB1nk6vILHt0cRctN9bldtWs3YKE45xyKOHHKMzg2wFLS4ZPQQudepje2ecgF7i5paDbdlbc2b3nXW6znqpTsU306EqCSwVeTzZE4ZSvgM5mzzF98mRrLta2wbmP7N7/co1N/bS3sYEY4M7jGHtqKaWmeSGzQvjcRvaHtLbi/aL3WMJ7klJdCzWUYDk92TkwymfTvqTM10pfH0MgiuACAMxOtr77eq11N6ukpJYKxjgsNreTOkrqk1XOywyPblmMVrTC2XUHcS3Q9hA3K1OtnXHdwmhKCfEzmymytJh0BhpWnpG8r3nM+U2sC42AtbsAA1OmpWF187ZZkSopGAg5JsJbWe1BshAfnbAXDmGuvcdHLmLb65Sbdm7RbPaFzhu+vUjs1nJvThfQ9u/vXCXNQ2N5P6XDZ5ZqeSZxkZlyvcMrG5g7cAMx0Gp7+K6tRrJ3RUZJcCsYJG3LjLhQCFACgGSpHXYF9Rs+e9p4/x/BzWL9xWXYUCAIAgCAIDEbUf9Mf52oDU6Q2lYeD2/ELn1azTLyLR5o25fNHQFICkBASpAQEqQQgCgEKCQqgKAQoAUAhQSFAIUAKAQoBfYe7Qjv+P/pe9sieYSj4PP8AP/DC1ccl2vXMggCAIAgCAxW0w/Rj/M34oDTjpqqWR3oNeKZK5m4A31Xyx0koApBKkBASpBCAKAQoJCgBVBCgBQCFBIUAhQAoBCgBQSXFA7p24j8fNelsqzdv3fFfLj9zK1ftMivpDnCAIAgCAIDG7Qj9Gd4t/wBwQGnEIDaKF14mH+Bt/G2q+WnHdk14M6lyKyqCVICAlSCEAUAhQSFACqCFACAhVJCgEKAFAIUAKCSFAPUTrOB4Fa0WdnbGfg/Tr6ESWVgzC+yOMIAgCAIAgLHG23pn+A9CCgNNIQGewd14QOBcPUkehC+d1cd26S9/z4nRDul8ucsEAUglAQoAUEkKAFAIUAKAQqkhQCFACgEKAFBJCgBQCCVVsky1K+7Ae74aL7DRW9pRGT8MfxwOOaxJlVdRUIAgCAIC2xFt4JB/hu+CA0whAZXAndF7eDgfeLf8V4e0Y4tz4o3r5GTXCXCkBAFACgkhQBZQDyXAbyq5BTdURje9o8XBSk3yQKbsQgG+Vn2grKm18ov+GN5eJRdi9MP7weVz8ArrSXv/AAZG/HxKL8fph9Ynwa77ldbP1D/x9V9yO0iUH7SwDcHnyHzK0Wy734fyR2sSg/alnZE4+JA+9aLZFnWS9f8AwjtUW8m1bvqxDzcT8lotjrrP0/8ASO29xbSbU1HY2MeTj81qtkU9W/T7Edqy1k2iqz9cDwa35hax2ZplzWfi/oR2sjZdhq4zCVkxzuaWuaXW6pFiPAEf6ltHRadcoL5/Mrvy8TbWxtG4AeS3jVCPdSXwIy2elcgIAgCAIAgPErbtI4gj3hAaTZATHI5pJY4i9r2trbd8SsbdPXa05olSa5Emsm/eO9PuWX6Gjw9WW35Hk1k37x3vU/oqP9fV/cjfkeDWS/vHfaKfoqP9fV/cb8jw6rl/eP8AtO+9T+jo/wBRvy8SmamX94/7bvvVv0tP+qG8/Epulf2ud9oqf09X+q/hEbz8Sk4k7yferKqtcor+EMsplquklyIPBapB5IQHghAeSEB4IQHkhAeCEB4IQHuGlkf/AGbHO/laXfAIDZdj8Mq4qoSOhc1ha5shdYWBFwbE33hqA31AEAQBAEAQBAEBptTHZ7hwcR7igKJCA8EIDyQgPBCA8kIDwQgPBCA8kIDwQgIawnqgnwF0BWZhs7t0Un2HW99kBXZs9Vn+6I8XNHzugLiPZKpO8xjxcSfQIC6j2LP15h5M+ZKAu4tjacdZ8h82gfC6AvItmKJv91f+Zzj6XsgL6DDadnUijb3hjQffZAXSAIAgCAIAgCAIAgCAwFfhsrpXFjbgm4N2jeNd54oCgMHn/ZH2ggJGBTcWDzP3ID0Nn5O17fU/JAexs2e2QeTf6oD23ZtnbI7yAH3oCo3ZyDtc8+Y+QQFVuAU3awnxc75FAVmYRTD+6b5i/wAUBXZRxN6sbB4NaPkgKwCAlAEAQBAEAQBAEAQBAEAQBAEAQBAEAQBAEAQBAEAQBAEAQBAEAQBAEAQBAEAQBAEAQBAEB//Z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3433763" y="-890588"/>
            <a:ext cx="20955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3763" y="4432250"/>
            <a:ext cx="2095500" cy="2181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6656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4294967295"/>
          </p:nvPr>
        </p:nvSpPr>
        <p:spPr>
          <a:xfrm>
            <a:off x="1115616" y="1196752"/>
            <a:ext cx="6876256" cy="522194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109728" indent="0" algn="ctr">
              <a:buNone/>
            </a:pPr>
            <a:endParaRPr lang="en-GB" sz="2800" dirty="0"/>
          </a:p>
          <a:p>
            <a:pPr marL="109728" indent="0" algn="ctr">
              <a:buNone/>
            </a:pPr>
            <a:r>
              <a:rPr lang="en-GB" sz="4400" dirty="0"/>
              <a:t>C</a:t>
            </a:r>
            <a:r>
              <a:rPr lang="en-GB" sz="4400" dirty="0" smtClean="0"/>
              <a:t>reate a Cash Flow Forecast account for your business proposal </a:t>
            </a:r>
          </a:p>
          <a:p>
            <a:pPr marL="109728" indent="0" algn="ctr">
              <a:buNone/>
            </a:pPr>
            <a:endParaRPr lang="en-GB" sz="4400" dirty="0"/>
          </a:p>
          <a:p>
            <a:pPr marL="109728" indent="0" algn="ctr">
              <a:buNone/>
            </a:pPr>
            <a:r>
              <a:rPr lang="en-GB" sz="4400" dirty="0" smtClean="0"/>
              <a:t>Use the template to help you</a:t>
            </a:r>
          </a:p>
          <a:p>
            <a:pPr algn="ctr"/>
            <a:endParaRPr lang="en-GB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2617957" y="260648"/>
            <a:ext cx="3871573" cy="707886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GB" sz="4000" dirty="0" smtClean="0"/>
              <a:t>Mini Challenge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878606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187</TotalTime>
  <Words>192</Words>
  <Application>Microsoft Office PowerPoint</Application>
  <PresentationFormat>On-screen Show (4:3)</PresentationFormat>
  <Paragraphs>77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Concourse</vt:lpstr>
      <vt:lpstr>  Welsh Baccalaureate  Cash Flow </vt:lpstr>
      <vt:lpstr>Aims  To make effective use of financial data in relation to cash flow forecasts </vt:lpstr>
      <vt:lpstr>PowerPoint Presentation</vt:lpstr>
      <vt:lpstr>PowerPoint Presentation</vt:lpstr>
      <vt:lpstr>PowerPoint Presentation</vt:lpstr>
      <vt:lpstr>Questions / Layout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Balance Sheets</dc:title>
  <dc:creator>Abbie James</dc:creator>
  <cp:lastModifiedBy> </cp:lastModifiedBy>
  <cp:revision>22</cp:revision>
  <dcterms:created xsi:type="dcterms:W3CDTF">2014-03-11T19:22:54Z</dcterms:created>
  <dcterms:modified xsi:type="dcterms:W3CDTF">2015-08-27T13:35:51Z</dcterms:modified>
</cp:coreProperties>
</file>